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F6A34D-6B22-40C0-A7F1-09D9719F2329}">
  <a:tblStyle styleId="{B1F6A34D-6B22-40C0-A7F1-09D9719F23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684c501ab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684c501ab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684c501ab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684c501ab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684c501ab_0_2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684c501ab_0_2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684c501ab_0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684c501ab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684c501ab_0_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684c501ab_0_2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68592d4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68592d4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68592d49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68592d49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68592d49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68592d49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684c501a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684c501a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684c501a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684c501a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684c501a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684c501a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684c501a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684c501a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684c501a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684c501a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684c501a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684c501a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684c501a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684c501a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684c501ab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684c501ab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63" name="Shape 63"/>
        <p:cNvGrpSpPr/>
        <p:nvPr/>
      </p:nvGrpSpPr>
      <p:grpSpPr>
        <a:xfrm>
          <a:off x="0" y="0"/>
          <a:ext cx="0" cy="0"/>
          <a:chOff x="0" y="0"/>
          <a:chExt cx="0" cy="0"/>
        </a:xfrm>
      </p:grpSpPr>
      <p:sp>
        <p:nvSpPr>
          <p:cNvPr id="64" name="Google Shape;64;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1860600" y="0"/>
            <a:ext cx="7283400" cy="5143500"/>
          </a:xfrm>
          <a:prstGeom prst="rect">
            <a:avLst/>
          </a:prstGeom>
          <a:solidFill>
            <a:schemeClr val="dk1"/>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3"/>
          <p:cNvCxnSpPr/>
          <p:nvPr/>
        </p:nvCxnSpPr>
        <p:spPr>
          <a:xfrm>
            <a:off x="2586875" y="1615600"/>
            <a:ext cx="305700" cy="0"/>
          </a:xfrm>
          <a:prstGeom prst="straightConnector1">
            <a:avLst/>
          </a:prstGeom>
          <a:noFill/>
          <a:ln cap="flat" cmpd="sng" w="38100">
            <a:solidFill>
              <a:schemeClr val="lt1"/>
            </a:solidFill>
            <a:prstDash val="solid"/>
            <a:round/>
            <a:headEnd len="sm" w="sm" type="none"/>
            <a:tailEnd len="sm" w="sm" type="none"/>
          </a:ln>
        </p:spPr>
      </p:cxnSp>
      <p:sp>
        <p:nvSpPr>
          <p:cNvPr id="67" name="Google Shape;67;p13"/>
          <p:cNvSpPr txBox="1"/>
          <p:nvPr>
            <p:ph type="title"/>
          </p:nvPr>
        </p:nvSpPr>
        <p:spPr>
          <a:xfrm>
            <a:off x="2469775" y="426200"/>
            <a:ext cx="5867400" cy="995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2600"/>
              <a:buNone/>
              <a:defRPr b="1" sz="2600">
                <a:solidFill>
                  <a:schemeClr val="lt1"/>
                </a:solidFill>
              </a:defRPr>
            </a:lvl1pPr>
            <a:lvl2pPr lvl="1" algn="l">
              <a:lnSpc>
                <a:spcPct val="100000"/>
              </a:lnSpc>
              <a:spcBef>
                <a:spcPts val="0"/>
              </a:spcBef>
              <a:spcAft>
                <a:spcPts val="0"/>
              </a:spcAft>
              <a:buClr>
                <a:schemeClr val="lt1"/>
              </a:buClr>
              <a:buSzPts val="2600"/>
              <a:buNone/>
              <a:defRPr b="1" sz="2600">
                <a:solidFill>
                  <a:schemeClr val="lt1"/>
                </a:solidFill>
              </a:defRPr>
            </a:lvl2pPr>
            <a:lvl3pPr lvl="2" algn="l">
              <a:lnSpc>
                <a:spcPct val="100000"/>
              </a:lnSpc>
              <a:spcBef>
                <a:spcPts val="0"/>
              </a:spcBef>
              <a:spcAft>
                <a:spcPts val="0"/>
              </a:spcAft>
              <a:buClr>
                <a:schemeClr val="lt1"/>
              </a:buClr>
              <a:buSzPts val="2600"/>
              <a:buNone/>
              <a:defRPr b="1" sz="2600">
                <a:solidFill>
                  <a:schemeClr val="lt1"/>
                </a:solidFill>
              </a:defRPr>
            </a:lvl3pPr>
            <a:lvl4pPr lvl="3" algn="l">
              <a:lnSpc>
                <a:spcPct val="100000"/>
              </a:lnSpc>
              <a:spcBef>
                <a:spcPts val="0"/>
              </a:spcBef>
              <a:spcAft>
                <a:spcPts val="0"/>
              </a:spcAft>
              <a:buClr>
                <a:schemeClr val="lt1"/>
              </a:buClr>
              <a:buSzPts val="2600"/>
              <a:buNone/>
              <a:defRPr b="1" sz="2600">
                <a:solidFill>
                  <a:schemeClr val="lt1"/>
                </a:solidFill>
              </a:defRPr>
            </a:lvl4pPr>
            <a:lvl5pPr lvl="4" algn="l">
              <a:lnSpc>
                <a:spcPct val="100000"/>
              </a:lnSpc>
              <a:spcBef>
                <a:spcPts val="0"/>
              </a:spcBef>
              <a:spcAft>
                <a:spcPts val="0"/>
              </a:spcAft>
              <a:buClr>
                <a:schemeClr val="lt1"/>
              </a:buClr>
              <a:buSzPts val="2600"/>
              <a:buNone/>
              <a:defRPr b="1" sz="2600">
                <a:solidFill>
                  <a:schemeClr val="lt1"/>
                </a:solidFill>
              </a:defRPr>
            </a:lvl5pPr>
            <a:lvl6pPr lvl="5" algn="l">
              <a:lnSpc>
                <a:spcPct val="100000"/>
              </a:lnSpc>
              <a:spcBef>
                <a:spcPts val="0"/>
              </a:spcBef>
              <a:spcAft>
                <a:spcPts val="0"/>
              </a:spcAft>
              <a:buClr>
                <a:schemeClr val="lt1"/>
              </a:buClr>
              <a:buSzPts val="2600"/>
              <a:buNone/>
              <a:defRPr b="1" sz="2600">
                <a:solidFill>
                  <a:schemeClr val="lt1"/>
                </a:solidFill>
              </a:defRPr>
            </a:lvl6pPr>
            <a:lvl7pPr lvl="6" algn="l">
              <a:lnSpc>
                <a:spcPct val="100000"/>
              </a:lnSpc>
              <a:spcBef>
                <a:spcPts val="0"/>
              </a:spcBef>
              <a:spcAft>
                <a:spcPts val="0"/>
              </a:spcAft>
              <a:buClr>
                <a:schemeClr val="lt1"/>
              </a:buClr>
              <a:buSzPts val="2600"/>
              <a:buNone/>
              <a:defRPr b="1" sz="2600">
                <a:solidFill>
                  <a:schemeClr val="lt1"/>
                </a:solidFill>
              </a:defRPr>
            </a:lvl7pPr>
            <a:lvl8pPr lvl="7" algn="l">
              <a:lnSpc>
                <a:spcPct val="100000"/>
              </a:lnSpc>
              <a:spcBef>
                <a:spcPts val="0"/>
              </a:spcBef>
              <a:spcAft>
                <a:spcPts val="0"/>
              </a:spcAft>
              <a:buClr>
                <a:schemeClr val="lt1"/>
              </a:buClr>
              <a:buSzPts val="2600"/>
              <a:buNone/>
              <a:defRPr b="1" sz="2600">
                <a:solidFill>
                  <a:schemeClr val="lt1"/>
                </a:solidFill>
              </a:defRPr>
            </a:lvl8pPr>
            <a:lvl9pPr lvl="8" algn="l">
              <a:lnSpc>
                <a:spcPct val="100000"/>
              </a:lnSpc>
              <a:spcBef>
                <a:spcPts val="0"/>
              </a:spcBef>
              <a:spcAft>
                <a:spcPts val="0"/>
              </a:spcAft>
              <a:buClr>
                <a:schemeClr val="lt1"/>
              </a:buClr>
              <a:buSzPts val="2600"/>
              <a:buNone/>
              <a:defRPr b="1" sz="2600">
                <a:solidFill>
                  <a:schemeClr val="lt1"/>
                </a:solidFill>
              </a:defRPr>
            </a:lvl9pPr>
          </a:lstStyle>
          <a:p/>
        </p:txBody>
      </p:sp>
      <p:sp>
        <p:nvSpPr>
          <p:cNvPr id="68" name="Google Shape;68;p13"/>
          <p:cNvSpPr txBox="1"/>
          <p:nvPr>
            <p:ph idx="1" type="body"/>
          </p:nvPr>
        </p:nvSpPr>
        <p:spPr>
          <a:xfrm>
            <a:off x="5616124" y="1874225"/>
            <a:ext cx="2930400" cy="2550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69" name="Google Shape;69;p13"/>
          <p:cNvSpPr txBox="1"/>
          <p:nvPr>
            <p:ph idx="2" type="body"/>
          </p:nvPr>
        </p:nvSpPr>
        <p:spPr>
          <a:xfrm>
            <a:off x="2469775" y="1874225"/>
            <a:ext cx="2930400" cy="2550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70" name="Google Shape;7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www.codecademy.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4800"/>
              <a:t>Biodiversity in National Parks</a:t>
            </a:r>
            <a:endParaRPr b="1" sz="4800"/>
          </a:p>
        </p:txBody>
      </p:sp>
      <p:sp>
        <p:nvSpPr>
          <p:cNvPr id="76" name="Google Shape;76;p14"/>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Data Analysis Report on the Endangered Species in Four National Parks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Protected status</a:t>
            </a:r>
            <a:endParaRPr/>
          </a:p>
        </p:txBody>
      </p:sp>
      <p:pic>
        <p:nvPicPr>
          <p:cNvPr id="131" name="Google Shape;131;p23" title="Points scored"/>
          <p:cNvPicPr preferRelativeResize="0"/>
          <p:nvPr/>
        </p:nvPicPr>
        <p:blipFill rotWithShape="1">
          <a:blip r:embed="rId3">
            <a:alphaModFix/>
          </a:blip>
          <a:srcRect b="0" l="-2134" r="0" t="-4876"/>
          <a:stretch/>
        </p:blipFill>
        <p:spPr>
          <a:xfrm>
            <a:off x="301299" y="1911851"/>
            <a:ext cx="4159176" cy="2481006"/>
          </a:xfrm>
          <a:prstGeom prst="rect">
            <a:avLst/>
          </a:prstGeom>
          <a:noFill/>
          <a:ln>
            <a:noFill/>
          </a:ln>
        </p:spPr>
      </p:pic>
      <p:pic>
        <p:nvPicPr>
          <p:cNvPr id="132" name="Google Shape;132;p23" title="Points scored"/>
          <p:cNvPicPr preferRelativeResize="0"/>
          <p:nvPr/>
        </p:nvPicPr>
        <p:blipFill>
          <a:blip r:embed="rId4">
            <a:alphaModFix/>
          </a:blip>
          <a:stretch>
            <a:fillRect/>
          </a:stretch>
        </p:blipFill>
        <p:spPr>
          <a:xfrm>
            <a:off x="4527923" y="1911850"/>
            <a:ext cx="4314777" cy="248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Category breakdown of Conservation Status</a:t>
            </a:r>
            <a:endParaRPr/>
          </a:p>
        </p:txBody>
      </p:sp>
      <p:pic>
        <p:nvPicPr>
          <p:cNvPr id="138" name="Google Shape;138;p24"/>
          <p:cNvPicPr preferRelativeResize="0"/>
          <p:nvPr/>
        </p:nvPicPr>
        <p:blipFill>
          <a:blip r:embed="rId3">
            <a:alphaModFix/>
          </a:blip>
          <a:stretch>
            <a:fillRect/>
          </a:stretch>
        </p:blipFill>
        <p:spPr>
          <a:xfrm>
            <a:off x="851787" y="1137500"/>
            <a:ext cx="7319525" cy="355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Statistical difference in conservation status between categories</a:t>
            </a:r>
            <a:endParaRPr/>
          </a:p>
        </p:txBody>
      </p:sp>
      <p:sp>
        <p:nvSpPr>
          <p:cNvPr id="144" name="Google Shape;144;p25"/>
          <p:cNvSpPr txBox="1"/>
          <p:nvPr/>
        </p:nvSpPr>
        <p:spPr>
          <a:xfrm>
            <a:off x="821400" y="1110363"/>
            <a:ext cx="750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Pearson’s chi-squared test to determine if the difference is </a:t>
            </a:r>
            <a:r>
              <a:rPr lang="en">
                <a:latin typeface="Roboto"/>
                <a:ea typeface="Roboto"/>
                <a:cs typeface="Roboto"/>
                <a:sym typeface="Roboto"/>
              </a:rPr>
              <a:t>significant.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Significance threshold: 0.05.</a:t>
            </a:r>
            <a:endParaRPr>
              <a:latin typeface="Roboto"/>
              <a:ea typeface="Roboto"/>
              <a:cs typeface="Roboto"/>
              <a:sym typeface="Roboto"/>
            </a:endParaRPr>
          </a:p>
        </p:txBody>
      </p:sp>
      <p:graphicFrame>
        <p:nvGraphicFramePr>
          <p:cNvPr id="145" name="Google Shape;145;p25"/>
          <p:cNvGraphicFramePr/>
          <p:nvPr/>
        </p:nvGraphicFramePr>
        <p:xfrm>
          <a:off x="821425" y="2217275"/>
          <a:ext cx="3000000" cy="3000000"/>
        </p:xfrm>
        <a:graphic>
          <a:graphicData uri="http://schemas.openxmlformats.org/drawingml/2006/table">
            <a:tbl>
              <a:tblPr>
                <a:noFill/>
                <a:tableStyleId>{B1F6A34D-6B22-40C0-A7F1-09D9719F2329}</a:tableStyleId>
              </a:tblPr>
              <a:tblGrid>
                <a:gridCol w="1009975"/>
                <a:gridCol w="1009975"/>
                <a:gridCol w="1009975"/>
              </a:tblGrid>
              <a:tr h="531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Not Protected</a:t>
                      </a:r>
                      <a:endParaRPr/>
                    </a:p>
                  </a:txBody>
                  <a:tcPr marT="91425" marB="91425" marR="91425" marL="91425"/>
                </a:tc>
                <a:tc>
                  <a:txBody>
                    <a:bodyPr/>
                    <a:lstStyle/>
                    <a:p>
                      <a:pPr indent="0" lvl="0" marL="0" rtl="0" algn="l">
                        <a:spcBef>
                          <a:spcPts val="0"/>
                        </a:spcBef>
                        <a:spcAft>
                          <a:spcPts val="0"/>
                        </a:spcAft>
                        <a:buNone/>
                      </a:pPr>
                      <a:r>
                        <a:rPr lang="en"/>
                        <a:t>Protected</a:t>
                      </a:r>
                      <a:endParaRPr/>
                    </a:p>
                  </a:txBody>
                  <a:tcPr marT="91425" marB="91425" marR="91425" marL="91425"/>
                </a:tc>
              </a:tr>
              <a:tr h="393750">
                <a:tc>
                  <a:txBody>
                    <a:bodyPr/>
                    <a:lstStyle/>
                    <a:p>
                      <a:pPr indent="0" lvl="0" marL="0" rtl="0" algn="l">
                        <a:spcBef>
                          <a:spcPts val="0"/>
                        </a:spcBef>
                        <a:spcAft>
                          <a:spcPts val="0"/>
                        </a:spcAft>
                        <a:buNone/>
                      </a:pPr>
                      <a:r>
                        <a:rPr lang="en"/>
                        <a:t>Bird</a:t>
                      </a:r>
                      <a:endParaRPr/>
                    </a:p>
                  </a:txBody>
                  <a:tcPr marT="91425" marB="91425" marR="91425" marL="91425"/>
                </a:tc>
                <a:tc>
                  <a:txBody>
                    <a:bodyPr/>
                    <a:lstStyle/>
                    <a:p>
                      <a:pPr indent="0" lvl="0" marL="0" rtl="0" algn="l">
                        <a:spcBef>
                          <a:spcPts val="0"/>
                        </a:spcBef>
                        <a:spcAft>
                          <a:spcPts val="0"/>
                        </a:spcAft>
                        <a:buNone/>
                      </a:pPr>
                      <a:r>
                        <a:rPr lang="en"/>
                        <a:t>413</a:t>
                      </a:r>
                      <a:endParaRPr/>
                    </a:p>
                  </a:txBody>
                  <a:tcPr marT="91425" marB="91425" marR="91425" marL="91425"/>
                </a:tc>
                <a:tc>
                  <a:txBody>
                    <a:bodyPr/>
                    <a:lstStyle/>
                    <a:p>
                      <a:pPr indent="0" lvl="0" marL="0" rtl="0" algn="l">
                        <a:spcBef>
                          <a:spcPts val="0"/>
                        </a:spcBef>
                        <a:spcAft>
                          <a:spcPts val="0"/>
                        </a:spcAft>
                        <a:buNone/>
                      </a:pPr>
                      <a:r>
                        <a:rPr lang="en"/>
                        <a:t>75</a:t>
                      </a:r>
                      <a:endParaRPr/>
                    </a:p>
                  </a:txBody>
                  <a:tcPr marT="91425" marB="91425" marR="91425" marL="91425"/>
                </a:tc>
              </a:tr>
              <a:tr h="255925">
                <a:tc>
                  <a:txBody>
                    <a:bodyPr/>
                    <a:lstStyle/>
                    <a:p>
                      <a:pPr indent="0" lvl="0" marL="0" rtl="0" algn="l">
                        <a:spcBef>
                          <a:spcPts val="0"/>
                        </a:spcBef>
                        <a:spcAft>
                          <a:spcPts val="0"/>
                        </a:spcAft>
                        <a:buNone/>
                      </a:pPr>
                      <a:r>
                        <a:rPr lang="en"/>
                        <a:t>Mammal</a:t>
                      </a:r>
                      <a:endParaRPr/>
                    </a:p>
                  </a:txBody>
                  <a:tcPr marT="91425" marB="91425" marR="91425" marL="91425"/>
                </a:tc>
                <a:tc>
                  <a:txBody>
                    <a:bodyPr/>
                    <a:lstStyle/>
                    <a:p>
                      <a:pPr indent="0" lvl="0" marL="0" rtl="0" algn="l">
                        <a:spcBef>
                          <a:spcPts val="0"/>
                        </a:spcBef>
                        <a:spcAft>
                          <a:spcPts val="0"/>
                        </a:spcAft>
                        <a:buNone/>
                      </a:pPr>
                      <a:r>
                        <a:rPr lang="en"/>
                        <a:t>146</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r>
            </a:tbl>
          </a:graphicData>
        </a:graphic>
      </p:graphicFrame>
      <p:sp>
        <p:nvSpPr>
          <p:cNvPr id="146" name="Google Shape;146;p25"/>
          <p:cNvSpPr txBox="1"/>
          <p:nvPr/>
        </p:nvSpPr>
        <p:spPr>
          <a:xfrm>
            <a:off x="821425" y="3619275"/>
            <a:ext cx="29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P-value: </a:t>
            </a:r>
            <a:r>
              <a:rPr lang="en" sz="1250">
                <a:solidFill>
                  <a:schemeClr val="accent3"/>
                </a:solidFill>
                <a:latin typeface="Consolas"/>
                <a:ea typeface="Consolas"/>
                <a:cs typeface="Consolas"/>
                <a:sym typeface="Consolas"/>
              </a:rPr>
              <a:t>0.6875948096661336</a:t>
            </a:r>
            <a:endParaRPr sz="1600">
              <a:solidFill>
                <a:schemeClr val="accent3"/>
              </a:solidFill>
              <a:latin typeface="Roboto"/>
              <a:ea typeface="Roboto"/>
              <a:cs typeface="Roboto"/>
              <a:sym typeface="Roboto"/>
            </a:endParaRPr>
          </a:p>
        </p:txBody>
      </p:sp>
      <p:graphicFrame>
        <p:nvGraphicFramePr>
          <p:cNvPr id="147" name="Google Shape;147;p25"/>
          <p:cNvGraphicFramePr/>
          <p:nvPr/>
        </p:nvGraphicFramePr>
        <p:xfrm>
          <a:off x="4464375" y="2217275"/>
          <a:ext cx="3000000" cy="3000000"/>
        </p:xfrm>
        <a:graphic>
          <a:graphicData uri="http://schemas.openxmlformats.org/drawingml/2006/table">
            <a:tbl>
              <a:tblPr>
                <a:noFill/>
                <a:tableStyleId>{B1F6A34D-6B22-40C0-A7F1-09D9719F2329}</a:tableStyleId>
              </a:tblPr>
              <a:tblGrid>
                <a:gridCol w="1659225"/>
                <a:gridCol w="1177175"/>
                <a:gridCol w="1021775"/>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Not Protected</a:t>
                      </a:r>
                      <a:endParaRPr/>
                    </a:p>
                  </a:txBody>
                  <a:tcPr marT="91425" marB="91425" marR="91425" marL="91425"/>
                </a:tc>
                <a:tc>
                  <a:txBody>
                    <a:bodyPr/>
                    <a:lstStyle/>
                    <a:p>
                      <a:pPr indent="0" lvl="0" marL="0" rtl="0" algn="l">
                        <a:spcBef>
                          <a:spcPts val="0"/>
                        </a:spcBef>
                        <a:spcAft>
                          <a:spcPts val="0"/>
                        </a:spcAft>
                        <a:buNone/>
                      </a:pPr>
                      <a:r>
                        <a:rPr lang="en"/>
                        <a:t>Protected</a:t>
                      </a:r>
                      <a:endParaRPr/>
                    </a:p>
                  </a:txBody>
                  <a:tcPr marT="91425" marB="91425" marR="91425" marL="91425"/>
                </a:tc>
              </a:tr>
              <a:tr h="396200">
                <a:tc>
                  <a:txBody>
                    <a:bodyPr/>
                    <a:lstStyle/>
                    <a:p>
                      <a:pPr indent="0" lvl="0" marL="0" rtl="0" algn="l">
                        <a:spcBef>
                          <a:spcPts val="0"/>
                        </a:spcBef>
                        <a:spcAft>
                          <a:spcPts val="0"/>
                        </a:spcAft>
                        <a:buNone/>
                      </a:pPr>
                      <a:r>
                        <a:rPr lang="en"/>
                        <a:t>Bird</a:t>
                      </a:r>
                      <a:endParaRPr/>
                    </a:p>
                  </a:txBody>
                  <a:tcPr marT="91425" marB="91425" marR="91425" marL="91425"/>
                </a:tc>
                <a:tc>
                  <a:txBody>
                    <a:bodyPr/>
                    <a:lstStyle/>
                    <a:p>
                      <a:pPr indent="0" lvl="0" marL="0" rtl="0" algn="l">
                        <a:spcBef>
                          <a:spcPts val="0"/>
                        </a:spcBef>
                        <a:spcAft>
                          <a:spcPts val="0"/>
                        </a:spcAft>
                        <a:buNone/>
                      </a:pPr>
                      <a:r>
                        <a:rPr lang="en"/>
                        <a:t>413</a:t>
                      </a:r>
                      <a:endParaRPr/>
                    </a:p>
                  </a:txBody>
                  <a:tcPr marT="91425" marB="91425" marR="91425" marL="91425"/>
                </a:tc>
                <a:tc>
                  <a:txBody>
                    <a:bodyPr/>
                    <a:lstStyle/>
                    <a:p>
                      <a:pPr indent="0" lvl="0" marL="0" rtl="0" algn="l">
                        <a:spcBef>
                          <a:spcPts val="0"/>
                        </a:spcBef>
                        <a:spcAft>
                          <a:spcPts val="0"/>
                        </a:spcAft>
                        <a:buNone/>
                      </a:pPr>
                      <a:r>
                        <a:rPr lang="en"/>
                        <a:t>75</a:t>
                      </a:r>
                      <a:endParaRPr/>
                    </a:p>
                  </a:txBody>
                  <a:tcPr marT="91425" marB="91425" marR="91425" marL="91425"/>
                </a:tc>
              </a:tr>
              <a:tr h="609575">
                <a:tc>
                  <a:txBody>
                    <a:bodyPr/>
                    <a:lstStyle/>
                    <a:p>
                      <a:pPr indent="0" lvl="0" marL="0" rtl="0" algn="l">
                        <a:spcBef>
                          <a:spcPts val="0"/>
                        </a:spcBef>
                        <a:spcAft>
                          <a:spcPts val="0"/>
                        </a:spcAft>
                        <a:buNone/>
                      </a:pPr>
                      <a:r>
                        <a:rPr lang="en"/>
                        <a:t>NonVascular Plants</a:t>
                      </a:r>
                      <a:endParaRPr/>
                    </a:p>
                  </a:txBody>
                  <a:tcPr marT="91425" marB="91425" marR="91425" marL="91425"/>
                </a:tc>
                <a:tc>
                  <a:txBody>
                    <a:bodyPr/>
                    <a:lstStyle/>
                    <a:p>
                      <a:pPr indent="0" lvl="0" marL="0" rtl="0" algn="l">
                        <a:spcBef>
                          <a:spcPts val="0"/>
                        </a:spcBef>
                        <a:spcAft>
                          <a:spcPts val="0"/>
                        </a:spcAft>
                        <a:buNone/>
                      </a:pPr>
                      <a:r>
                        <a:rPr lang="en"/>
                        <a:t>328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sp>
        <p:nvSpPr>
          <p:cNvPr id="148" name="Google Shape;148;p25"/>
          <p:cNvSpPr txBox="1"/>
          <p:nvPr/>
        </p:nvSpPr>
        <p:spPr>
          <a:xfrm>
            <a:off x="4464375" y="3832625"/>
            <a:ext cx="29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P-value: </a:t>
            </a:r>
            <a:r>
              <a:rPr lang="en" sz="1250">
                <a:solidFill>
                  <a:schemeClr val="accent2"/>
                </a:solidFill>
                <a:latin typeface="Consolas"/>
                <a:ea typeface="Consolas"/>
                <a:cs typeface="Consolas"/>
                <a:sym typeface="Consolas"/>
              </a:rPr>
              <a:t>1.0546306904975004e-10</a:t>
            </a:r>
            <a:endParaRPr sz="2000">
              <a:solidFill>
                <a:schemeClr val="accen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Most prevalent </a:t>
            </a:r>
            <a:r>
              <a:rPr lang="en"/>
              <a:t>bird </a:t>
            </a:r>
            <a:r>
              <a:rPr lang="en"/>
              <a:t>species</a:t>
            </a:r>
            <a:endParaRPr/>
          </a:p>
        </p:txBody>
      </p:sp>
      <p:sp>
        <p:nvSpPr>
          <p:cNvPr id="154" name="Google Shape;154;p26"/>
          <p:cNvSpPr txBox="1"/>
          <p:nvPr>
            <p:ph idx="1" type="body"/>
          </p:nvPr>
        </p:nvSpPr>
        <p:spPr>
          <a:xfrm>
            <a:off x="471900" y="1919075"/>
            <a:ext cx="4997100" cy="271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We have found that the most prevalent bird species in our dataset are </a:t>
            </a:r>
            <a:r>
              <a:rPr b="1" lang="en"/>
              <a:t>Warblers</a:t>
            </a:r>
            <a:r>
              <a:rPr lang="en"/>
              <a:t>, with </a:t>
            </a:r>
            <a:r>
              <a:rPr b="1" lang="en"/>
              <a:t>59 mentions</a:t>
            </a:r>
            <a:r>
              <a:rPr lang="en"/>
              <a:t>, followed by Sparrows, with 29 mentions.</a:t>
            </a:r>
            <a:endParaRPr/>
          </a:p>
          <a:p>
            <a:pPr indent="0" lvl="0" marL="0" rtl="0" algn="l">
              <a:spcBef>
                <a:spcPts val="1200"/>
              </a:spcBef>
              <a:spcAft>
                <a:spcPts val="0"/>
              </a:spcAft>
              <a:buNone/>
            </a:pPr>
            <a:r>
              <a:rPr lang="en"/>
              <a:t>Various Passeriformes are commonly referred to as warblers. They are not necessarily closely related to one another, but share some characteristics, such as being fairly small, vocal, and insectivorous.</a:t>
            </a:r>
            <a:endParaRPr/>
          </a:p>
          <a:p>
            <a:pPr indent="0" lvl="0" marL="0" rtl="0" algn="l">
              <a:spcBef>
                <a:spcPts val="1200"/>
              </a:spcBef>
              <a:spcAft>
                <a:spcPts val="1200"/>
              </a:spcAft>
              <a:buNone/>
            </a:pPr>
            <a:r>
              <a:t/>
            </a:r>
            <a:endParaRPr/>
          </a:p>
        </p:txBody>
      </p:sp>
      <p:sp>
        <p:nvSpPr>
          <p:cNvPr id="155" name="Google Shape;155;p26"/>
          <p:cNvSpPr txBox="1"/>
          <p:nvPr/>
        </p:nvSpPr>
        <p:spPr>
          <a:xfrm>
            <a:off x="6452538" y="4311575"/>
            <a:ext cx="226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Bachman's warbler</a:t>
            </a:r>
            <a:r>
              <a:rPr lang="en" sz="800"/>
              <a:t> (</a:t>
            </a:r>
            <a:r>
              <a:rPr i="1" lang="en" sz="800"/>
              <a:t>Vermivora bachmanii</a:t>
            </a:r>
            <a:r>
              <a:rPr lang="en" sz="800"/>
              <a:t>)</a:t>
            </a:r>
            <a:endParaRPr sz="800"/>
          </a:p>
          <a:p>
            <a:pPr indent="0" lvl="0" marL="0" rtl="0" algn="l">
              <a:spcBef>
                <a:spcPts val="0"/>
              </a:spcBef>
              <a:spcAft>
                <a:spcPts val="0"/>
              </a:spcAft>
              <a:buNone/>
            </a:pPr>
            <a:r>
              <a:rPr lang="en" sz="700"/>
              <a:t>Live bird photographed by Jerry A. Payne in 1958</a:t>
            </a:r>
            <a:endParaRPr sz="700"/>
          </a:p>
        </p:txBody>
      </p:sp>
      <p:pic>
        <p:nvPicPr>
          <p:cNvPr id="156" name="Google Shape;156;p26"/>
          <p:cNvPicPr preferRelativeResize="0"/>
          <p:nvPr/>
        </p:nvPicPr>
        <p:blipFill rotWithShape="1">
          <a:blip r:embed="rId3">
            <a:alphaModFix/>
          </a:blip>
          <a:srcRect b="22045" l="0" r="0" t="10414"/>
          <a:stretch/>
        </p:blipFill>
        <p:spPr>
          <a:xfrm>
            <a:off x="6473900" y="1982175"/>
            <a:ext cx="2220176" cy="2249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33,394 sightings in 7 days</a:t>
            </a:r>
            <a:endParaRPr/>
          </a:p>
        </p:txBody>
      </p:sp>
      <p:sp>
        <p:nvSpPr>
          <p:cNvPr id="162" name="Google Shape;162;p27"/>
          <p:cNvSpPr txBox="1"/>
          <p:nvPr>
            <p:ph idx="1" type="body"/>
          </p:nvPr>
        </p:nvSpPr>
        <p:spPr>
          <a:xfrm>
            <a:off x="471900" y="1995275"/>
            <a:ext cx="33768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Most observations were made in the </a:t>
            </a:r>
            <a:r>
              <a:rPr b="1" lang="en"/>
              <a:t>Yellowstone National Park</a:t>
            </a:r>
            <a:r>
              <a:rPr lang="en"/>
              <a:t> with a total of </a:t>
            </a:r>
            <a:r>
              <a:rPr b="1" lang="en"/>
              <a:t>14,487</a:t>
            </a:r>
            <a:r>
              <a:rPr lang="en"/>
              <a:t> sightings, </a:t>
            </a:r>
            <a:r>
              <a:rPr b="1" lang="en"/>
              <a:t>492</a:t>
            </a:r>
            <a:r>
              <a:rPr lang="en"/>
              <a:t> of which were of protected Warbler species.</a:t>
            </a:r>
            <a:endParaRPr/>
          </a:p>
        </p:txBody>
      </p:sp>
      <p:pic>
        <p:nvPicPr>
          <p:cNvPr id="163" name="Google Shape;163;p27"/>
          <p:cNvPicPr preferRelativeResize="0"/>
          <p:nvPr/>
        </p:nvPicPr>
        <p:blipFill>
          <a:blip r:embed="rId3">
            <a:alphaModFix/>
          </a:blip>
          <a:stretch>
            <a:fillRect/>
          </a:stretch>
        </p:blipFill>
        <p:spPr>
          <a:xfrm>
            <a:off x="4031325" y="1827875"/>
            <a:ext cx="4662676" cy="3142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Species vs Observations</a:t>
            </a:r>
            <a:endParaRPr/>
          </a:p>
        </p:txBody>
      </p:sp>
      <p:pic>
        <p:nvPicPr>
          <p:cNvPr id="169" name="Google Shape;169;p28" title="Points scored"/>
          <p:cNvPicPr preferRelativeResize="0"/>
          <p:nvPr/>
        </p:nvPicPr>
        <p:blipFill>
          <a:blip r:embed="rId3">
            <a:alphaModFix/>
          </a:blip>
          <a:stretch>
            <a:fillRect/>
          </a:stretch>
        </p:blipFill>
        <p:spPr>
          <a:xfrm>
            <a:off x="4611015" y="1919075"/>
            <a:ext cx="4173459" cy="2580576"/>
          </a:xfrm>
          <a:prstGeom prst="rect">
            <a:avLst/>
          </a:prstGeom>
          <a:noFill/>
          <a:ln>
            <a:noFill/>
          </a:ln>
        </p:spPr>
      </p:pic>
      <p:pic>
        <p:nvPicPr>
          <p:cNvPr id="170" name="Google Shape;170;p28" title="Points scored"/>
          <p:cNvPicPr preferRelativeResize="0"/>
          <p:nvPr/>
        </p:nvPicPr>
        <p:blipFill>
          <a:blip r:embed="rId4">
            <a:alphaModFix/>
          </a:blip>
          <a:stretch>
            <a:fillRect/>
          </a:stretch>
        </p:blipFill>
        <p:spPr>
          <a:xfrm>
            <a:off x="137925" y="1919075"/>
            <a:ext cx="4306215" cy="2662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Results</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181" name="Google Shape;181;p30"/>
          <p:cNvSpPr txBox="1"/>
          <p:nvPr/>
        </p:nvSpPr>
        <p:spPr>
          <a:xfrm>
            <a:off x="325050" y="1121300"/>
            <a:ext cx="38052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Char char="●"/>
            </a:pPr>
            <a:r>
              <a:rPr lang="en">
                <a:solidFill>
                  <a:schemeClr val="lt2"/>
                </a:solidFill>
              </a:rPr>
              <a:t>What is the distribution of conservation status for species?</a:t>
            </a:r>
            <a:endParaRPr>
              <a:solidFill>
                <a:schemeClr val="lt2"/>
              </a:solidFill>
            </a:endParaRPr>
          </a:p>
          <a:p>
            <a:pPr indent="-317500" lvl="1" marL="914400" rtl="0" algn="l">
              <a:spcBef>
                <a:spcPts val="0"/>
              </a:spcBef>
              <a:spcAft>
                <a:spcPts val="0"/>
              </a:spcAft>
              <a:buSzPts val="1400"/>
              <a:buChar char="○"/>
            </a:pPr>
            <a:r>
              <a:rPr lang="en"/>
              <a:t>The vast majority of species were not part of conservation.(5,363 vs 179)</a:t>
            </a:r>
            <a:endParaRPr/>
          </a:p>
          <a:p>
            <a:pPr indent="-317500" lvl="0" marL="457200" rtl="0" algn="l">
              <a:spcBef>
                <a:spcPts val="0"/>
              </a:spcBef>
              <a:spcAft>
                <a:spcPts val="0"/>
              </a:spcAft>
              <a:buClr>
                <a:schemeClr val="lt2"/>
              </a:buClr>
              <a:buSzPts val="1400"/>
              <a:buChar char="●"/>
            </a:pPr>
            <a:r>
              <a:rPr lang="en">
                <a:solidFill>
                  <a:schemeClr val="lt2"/>
                </a:solidFill>
              </a:rPr>
              <a:t>Are the differences between species and their conservation status significant?</a:t>
            </a:r>
            <a:endParaRPr>
              <a:solidFill>
                <a:schemeClr val="lt2"/>
              </a:solidFill>
            </a:endParaRPr>
          </a:p>
          <a:p>
            <a:pPr indent="-317500" lvl="1" marL="914400" rtl="0" algn="l">
              <a:spcBef>
                <a:spcPts val="0"/>
              </a:spcBef>
              <a:spcAft>
                <a:spcPts val="0"/>
              </a:spcAft>
              <a:buSzPts val="1400"/>
              <a:buChar char="○"/>
            </a:pPr>
            <a:r>
              <a:rPr lang="en"/>
              <a:t>While mammals and birds did not have significant difference in conservation percentage, mammals and nonvascular plants exhibited a statistically significant difference.</a:t>
            </a:r>
            <a:endParaRPr/>
          </a:p>
        </p:txBody>
      </p:sp>
      <p:sp>
        <p:nvSpPr>
          <p:cNvPr id="182" name="Google Shape;182;p30"/>
          <p:cNvSpPr txBox="1"/>
          <p:nvPr/>
        </p:nvSpPr>
        <p:spPr>
          <a:xfrm>
            <a:off x="4708950" y="1121300"/>
            <a:ext cx="38052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Char char="●"/>
            </a:pPr>
            <a:r>
              <a:rPr lang="en">
                <a:solidFill>
                  <a:schemeClr val="lt2"/>
                </a:solidFill>
              </a:rPr>
              <a:t>Are certain types of species more likely to be endangered?</a:t>
            </a:r>
            <a:endParaRPr>
              <a:solidFill>
                <a:schemeClr val="lt2"/>
              </a:solidFill>
            </a:endParaRPr>
          </a:p>
          <a:p>
            <a:pPr indent="-317500" lvl="1" marL="914400" rtl="0" algn="l">
              <a:spcBef>
                <a:spcPts val="0"/>
              </a:spcBef>
              <a:spcAft>
                <a:spcPts val="0"/>
              </a:spcAft>
              <a:buSzPts val="1400"/>
              <a:buChar char="○"/>
            </a:pPr>
            <a:r>
              <a:rPr lang="en"/>
              <a:t>Mammals and Birds had the highest percentage of being in protection.</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Which birds are the most prevalent and what is their distribution amongst parks?</a:t>
            </a:r>
            <a:endParaRPr>
              <a:solidFill>
                <a:schemeClr val="lt2"/>
              </a:solidFill>
            </a:endParaRPr>
          </a:p>
          <a:p>
            <a:pPr indent="-317500" lvl="1" marL="914400" rtl="0" algn="l">
              <a:spcBef>
                <a:spcPts val="0"/>
              </a:spcBef>
              <a:spcAft>
                <a:spcPts val="0"/>
              </a:spcAft>
              <a:buSzPts val="1400"/>
              <a:buChar char="○"/>
            </a:pPr>
            <a:r>
              <a:rPr lang="en"/>
              <a:t>The study found that Warblers occurred the most number of times and they were most likely to be found in Yellowstone National Park.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2469775" y="426200"/>
            <a:ext cx="5867400" cy="995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Introduction</a:t>
            </a:r>
            <a:endParaRPr sz="3200"/>
          </a:p>
        </p:txBody>
      </p:sp>
      <p:sp>
        <p:nvSpPr>
          <p:cNvPr id="82" name="Google Shape;82;p15"/>
          <p:cNvSpPr txBox="1"/>
          <p:nvPr>
            <p:ph idx="1" type="body"/>
          </p:nvPr>
        </p:nvSpPr>
        <p:spPr>
          <a:xfrm>
            <a:off x="2469775" y="1903150"/>
            <a:ext cx="5867400" cy="1779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The goal of this project is to analyze data from the National Parks Service about endangered species in different parks. To accomplish this, data will be prepared, analyzed and plotted in order to better understand the conservation status of the species.</a:t>
            </a:r>
            <a:endParaRPr/>
          </a:p>
        </p:txBody>
      </p:sp>
      <p:sp>
        <p:nvSpPr>
          <p:cNvPr id="83" name="Google Shape;83;p15"/>
          <p:cNvSpPr txBox="1"/>
          <p:nvPr>
            <p:ph idx="2" type="body"/>
          </p:nvPr>
        </p:nvSpPr>
        <p:spPr>
          <a:xfrm>
            <a:off x="2469775" y="4485200"/>
            <a:ext cx="6076800" cy="276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600"/>
              <a:t>Note: The data used in this project is made to resemble real data, but it is fictitious. Both datasets were provided by </a:t>
            </a:r>
            <a:r>
              <a:rPr lang="en" sz="600" u="sng">
                <a:solidFill>
                  <a:srgbClr val="000000"/>
                </a:solidFill>
                <a:hlinkClick r:id="rId3">
                  <a:extLst>
                    <a:ext uri="{A12FA001-AC4F-418D-AE19-62706E023703}">
                      <ahyp:hlinkClr val="tx"/>
                    </a:ext>
                  </a:extLst>
                </a:hlinkClick>
              </a:rPr>
              <a:t>Codecademy</a:t>
            </a:r>
            <a:r>
              <a:rPr lang="en" sz="600"/>
              <a:t> as part of the course material.</a:t>
            </a:r>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Scope of the project</a:t>
            </a:r>
            <a:endParaRPr/>
          </a:p>
        </p:txBody>
      </p:sp>
      <p:sp>
        <p:nvSpPr>
          <p:cNvPr id="89" name="Google Shape;89;p1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National Parks Service wants to ensure the survival of at-risk species in order to maintain biodiversity in their parks. </a:t>
            </a:r>
            <a:endParaRPr/>
          </a:p>
          <a:p>
            <a:pPr indent="0" lvl="0" marL="0" rtl="0" algn="l">
              <a:spcBef>
                <a:spcPts val="1200"/>
              </a:spcBef>
              <a:spcAft>
                <a:spcPts val="1200"/>
              </a:spcAft>
              <a:buNone/>
            </a:pPr>
            <a:r>
              <a:rPr lang="en"/>
              <a:t>Therefore, the main objectives of the analysis will be to understand the characteristics of the species and their conservation status, as well as their relationship to the national parks.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Questions we set out to answer</a:t>
            </a:r>
            <a:endParaRPr/>
          </a:p>
        </p:txBody>
      </p:sp>
      <p:sp>
        <p:nvSpPr>
          <p:cNvPr id="95" name="Google Shape;95;p1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a:t>
            </a:r>
            <a:r>
              <a:rPr lang="en"/>
              <a:t> What is the distribution of conservation status for the parks?</a:t>
            </a:r>
            <a:endParaRPr/>
          </a:p>
          <a:p>
            <a:pPr indent="0" lvl="0" marL="0" rtl="0" algn="l">
              <a:spcBef>
                <a:spcPts val="1200"/>
              </a:spcBef>
              <a:spcAft>
                <a:spcPts val="0"/>
              </a:spcAft>
              <a:buNone/>
            </a:pPr>
            <a:r>
              <a:rPr lang="en"/>
              <a:t>2. Are certain types of species more likely to be endangered?</a:t>
            </a:r>
            <a:endParaRPr/>
          </a:p>
          <a:p>
            <a:pPr indent="0" lvl="0" marL="0" rtl="0" algn="l">
              <a:spcBef>
                <a:spcPts val="1200"/>
              </a:spcBef>
              <a:spcAft>
                <a:spcPts val="0"/>
              </a:spcAft>
              <a:buNone/>
            </a:pPr>
            <a:r>
              <a:rPr lang="en"/>
              <a:t>3. Are the differences between species and their conservation status significant?</a:t>
            </a:r>
            <a:endParaRPr/>
          </a:p>
          <a:p>
            <a:pPr indent="0" lvl="0" marL="0" rtl="0" algn="l">
              <a:spcBef>
                <a:spcPts val="1200"/>
              </a:spcBef>
              <a:spcAft>
                <a:spcPts val="1200"/>
              </a:spcAft>
              <a:buNone/>
            </a:pPr>
            <a:r>
              <a:rPr lang="en"/>
              <a:t>4. Which birds are the most prevalent and what is their distribution amongst parks?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Data</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Two Datasets</a:t>
            </a:r>
            <a:endParaRPr/>
          </a:p>
        </p:txBody>
      </p:sp>
      <p:sp>
        <p:nvSpPr>
          <p:cNvPr id="106" name="Google Shape;106;p19"/>
          <p:cNvSpPr txBox="1"/>
          <p:nvPr>
            <p:ph idx="1" type="body"/>
          </p:nvPr>
        </p:nvSpPr>
        <p:spPr>
          <a:xfrm>
            <a:off x="471900" y="1919075"/>
            <a:ext cx="3999900" cy="27102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a:t>Species_info.csv</a:t>
            </a:r>
            <a:endParaRPr b="1"/>
          </a:p>
          <a:p>
            <a:pPr indent="0" lvl="0" marL="0" rtl="0" algn="l">
              <a:spcBef>
                <a:spcPts val="0"/>
              </a:spcBef>
              <a:spcAft>
                <a:spcPts val="0"/>
              </a:spcAft>
              <a:buNone/>
            </a:pPr>
            <a:r>
              <a:rPr lang="en"/>
              <a:t>Contains data about different species and their conservation status.</a:t>
            </a:r>
            <a:endParaRPr/>
          </a:p>
          <a:p>
            <a:pPr indent="-310635" lvl="0" marL="457200" rtl="0" algn="l">
              <a:spcBef>
                <a:spcPts val="1000"/>
              </a:spcBef>
              <a:spcAft>
                <a:spcPts val="0"/>
              </a:spcAft>
              <a:buSzPts val="1292"/>
              <a:buChar char="●"/>
            </a:pPr>
            <a:r>
              <a:rPr b="1" lang="en" sz="1291"/>
              <a:t>c</a:t>
            </a:r>
            <a:r>
              <a:rPr b="1" lang="en" sz="1291"/>
              <a:t>ategory</a:t>
            </a:r>
            <a:r>
              <a:rPr lang="en" sz="1291"/>
              <a:t>: class of animal</a:t>
            </a:r>
            <a:endParaRPr sz="1291"/>
          </a:p>
          <a:p>
            <a:pPr indent="-310635" lvl="0" marL="457200" rtl="0" algn="l">
              <a:spcBef>
                <a:spcPts val="0"/>
              </a:spcBef>
              <a:spcAft>
                <a:spcPts val="0"/>
              </a:spcAft>
              <a:buSzPts val="1292"/>
              <a:buChar char="●"/>
            </a:pPr>
            <a:r>
              <a:rPr b="1" lang="en" sz="1291"/>
              <a:t>scientific_name</a:t>
            </a:r>
            <a:r>
              <a:rPr lang="en" sz="1291"/>
              <a:t>: the scientific name of each species</a:t>
            </a:r>
            <a:endParaRPr sz="1291"/>
          </a:p>
          <a:p>
            <a:pPr indent="-310635" lvl="0" marL="457200" rtl="0" algn="l">
              <a:spcBef>
                <a:spcPts val="0"/>
              </a:spcBef>
              <a:spcAft>
                <a:spcPts val="0"/>
              </a:spcAft>
              <a:buSzPts val="1292"/>
              <a:buChar char="●"/>
            </a:pPr>
            <a:r>
              <a:rPr b="1" lang="en" sz="1291"/>
              <a:t>common_name</a:t>
            </a:r>
            <a:r>
              <a:rPr lang="en" sz="1291"/>
              <a:t>: the common names of each species</a:t>
            </a:r>
            <a:endParaRPr sz="1291"/>
          </a:p>
          <a:p>
            <a:pPr indent="-310635" lvl="0" marL="457200" rtl="0" algn="l">
              <a:spcBef>
                <a:spcPts val="0"/>
              </a:spcBef>
              <a:spcAft>
                <a:spcPts val="0"/>
              </a:spcAft>
              <a:buSzPts val="1292"/>
              <a:buChar char="●"/>
            </a:pPr>
            <a:r>
              <a:rPr b="1" lang="en" sz="1291"/>
              <a:t>conservation_status</a:t>
            </a:r>
            <a:r>
              <a:rPr lang="en" sz="1291"/>
              <a:t>: each species’ current conservation status</a:t>
            </a:r>
            <a:endParaRPr sz="1291"/>
          </a:p>
          <a:p>
            <a:pPr indent="0" lvl="0" marL="0" rtl="0" algn="l">
              <a:spcBef>
                <a:spcPts val="1200"/>
              </a:spcBef>
              <a:spcAft>
                <a:spcPts val="1200"/>
              </a:spcAft>
              <a:buNone/>
            </a:pPr>
            <a:r>
              <a:rPr lang="en"/>
              <a:t>Rows: 5,824</a:t>
            </a:r>
            <a:endParaRPr/>
          </a:p>
        </p:txBody>
      </p:sp>
      <p:sp>
        <p:nvSpPr>
          <p:cNvPr id="107" name="Google Shape;107;p19"/>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Observations.csv</a:t>
            </a:r>
            <a:endParaRPr b="1"/>
          </a:p>
          <a:p>
            <a:pPr indent="0" lvl="0" marL="0" rtl="0" algn="l">
              <a:spcBef>
                <a:spcPts val="0"/>
              </a:spcBef>
              <a:spcAft>
                <a:spcPts val="0"/>
              </a:spcAft>
              <a:buNone/>
            </a:pPr>
            <a:r>
              <a:rPr lang="en"/>
              <a:t>Holds recorded sightings of different species at several national parks for the past 7 days.</a:t>
            </a:r>
            <a:endParaRPr/>
          </a:p>
          <a:p>
            <a:pPr indent="-307975" lvl="0" marL="457200" rtl="0" algn="l">
              <a:spcBef>
                <a:spcPts val="1200"/>
              </a:spcBef>
              <a:spcAft>
                <a:spcPts val="0"/>
              </a:spcAft>
              <a:buSzPts val="1250"/>
              <a:buChar char="●"/>
            </a:pPr>
            <a:r>
              <a:rPr b="1" lang="en" sz="1250"/>
              <a:t>s</a:t>
            </a:r>
            <a:r>
              <a:rPr b="1" lang="en" sz="1250"/>
              <a:t>cientific_name</a:t>
            </a:r>
            <a:r>
              <a:rPr lang="en" sz="1250"/>
              <a:t>: the scientific name of each species</a:t>
            </a:r>
            <a:endParaRPr sz="1250"/>
          </a:p>
          <a:p>
            <a:pPr indent="-307975" lvl="0" marL="457200" rtl="0" algn="l">
              <a:spcBef>
                <a:spcPts val="0"/>
              </a:spcBef>
              <a:spcAft>
                <a:spcPts val="0"/>
              </a:spcAft>
              <a:buSzPts val="1250"/>
              <a:buChar char="●"/>
            </a:pPr>
            <a:r>
              <a:rPr b="1" lang="en" sz="1250"/>
              <a:t>p</a:t>
            </a:r>
            <a:r>
              <a:rPr b="1" lang="en" sz="1250"/>
              <a:t>ark_name</a:t>
            </a:r>
            <a:r>
              <a:rPr lang="en" sz="1250"/>
              <a:t>: park where species were found</a:t>
            </a:r>
            <a:endParaRPr sz="1250"/>
          </a:p>
          <a:p>
            <a:pPr indent="-307975" lvl="0" marL="457200" rtl="0" algn="l">
              <a:spcBef>
                <a:spcPts val="0"/>
              </a:spcBef>
              <a:spcAft>
                <a:spcPts val="0"/>
              </a:spcAft>
              <a:buSzPts val="1250"/>
              <a:buChar char="●"/>
            </a:pPr>
            <a:r>
              <a:rPr b="1" lang="en" sz="1250"/>
              <a:t>o</a:t>
            </a:r>
            <a:r>
              <a:rPr b="1" lang="en" sz="1250"/>
              <a:t>bservations</a:t>
            </a:r>
            <a:r>
              <a:rPr lang="en" sz="1250"/>
              <a:t>: the number of times each species was observed at park</a:t>
            </a:r>
            <a:endParaRPr sz="1250"/>
          </a:p>
          <a:p>
            <a:pPr indent="0" lvl="0" marL="0" rtl="0" algn="l">
              <a:spcBef>
                <a:spcPts val="1200"/>
              </a:spcBef>
              <a:spcAft>
                <a:spcPts val="1200"/>
              </a:spcAft>
              <a:buNone/>
            </a:pPr>
            <a:r>
              <a:rPr lang="en"/>
              <a:t>Rows: 23,296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Species Dataset</a:t>
            </a:r>
            <a:endParaRPr/>
          </a:p>
        </p:txBody>
      </p:sp>
      <p:sp>
        <p:nvSpPr>
          <p:cNvPr id="113" name="Google Shape;113;p20"/>
          <p:cNvSpPr txBox="1"/>
          <p:nvPr>
            <p:ph idx="1" type="body"/>
          </p:nvPr>
        </p:nvSpPr>
        <p:spPr>
          <a:xfrm>
            <a:off x="471900" y="1919075"/>
            <a:ext cx="47295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t>
            </a:r>
            <a:r>
              <a:rPr lang="en"/>
              <a:t>ontains information about </a:t>
            </a:r>
            <a:r>
              <a:rPr b="1" lang="en"/>
              <a:t>5,824 distinct species</a:t>
            </a:r>
            <a:r>
              <a:rPr lang="en"/>
              <a:t> in </a:t>
            </a:r>
            <a:r>
              <a:rPr b="1" lang="en"/>
              <a:t>7 unique categories</a:t>
            </a:r>
            <a:r>
              <a:rPr lang="en"/>
              <a:t> that include both animals and plants. </a:t>
            </a:r>
            <a:endParaRPr/>
          </a:p>
          <a:p>
            <a:pPr indent="0" lvl="0" marL="0" rtl="0" algn="l">
              <a:spcBef>
                <a:spcPts val="1200"/>
              </a:spcBef>
              <a:spcAft>
                <a:spcPts val="1200"/>
              </a:spcAft>
              <a:buNone/>
            </a:pPr>
            <a:r>
              <a:rPr lang="en"/>
              <a:t>The most populous one is the </a:t>
            </a:r>
            <a:r>
              <a:rPr b="1" lang="en"/>
              <a:t>Vascular Plant</a:t>
            </a:r>
            <a:r>
              <a:rPr lang="en"/>
              <a:t> category, with 4,470 species, and the least represented is the Reptile category, with only 79 species.</a:t>
            </a:r>
            <a:endParaRPr/>
          </a:p>
        </p:txBody>
      </p:sp>
      <p:sp>
        <p:nvSpPr>
          <p:cNvPr id="114" name="Google Shape;114;p20"/>
          <p:cNvSpPr txBox="1"/>
          <p:nvPr/>
        </p:nvSpPr>
        <p:spPr>
          <a:xfrm>
            <a:off x="5360400" y="1919075"/>
            <a:ext cx="3333600" cy="19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rgbClr val="616161"/>
                </a:solidFill>
                <a:highlight>
                  <a:srgbClr val="FDF6E3"/>
                </a:highlight>
                <a:latin typeface="Consolas"/>
                <a:ea typeface="Consolas"/>
                <a:cs typeface="Consolas"/>
                <a:sym typeface="Consolas"/>
              </a:rPr>
              <a:t>Vascular Plant       4470</a:t>
            </a:r>
            <a:endParaRPr sz="1650">
              <a:solidFill>
                <a:srgbClr val="616161"/>
              </a:solidFill>
              <a:highlight>
                <a:srgbClr val="FDF6E3"/>
              </a:highlight>
              <a:latin typeface="Consolas"/>
              <a:ea typeface="Consolas"/>
              <a:cs typeface="Consolas"/>
              <a:sym typeface="Consolas"/>
            </a:endParaRPr>
          </a:p>
          <a:p>
            <a:pPr indent="0" lvl="0" marL="0" rtl="0" algn="l">
              <a:spcBef>
                <a:spcPts val="0"/>
              </a:spcBef>
              <a:spcAft>
                <a:spcPts val="0"/>
              </a:spcAft>
              <a:buNone/>
            </a:pPr>
            <a:r>
              <a:rPr lang="en" sz="1650">
                <a:solidFill>
                  <a:srgbClr val="616161"/>
                </a:solidFill>
                <a:highlight>
                  <a:srgbClr val="FDF6E3"/>
                </a:highlight>
                <a:latin typeface="Consolas"/>
                <a:ea typeface="Consolas"/>
                <a:cs typeface="Consolas"/>
                <a:sym typeface="Consolas"/>
              </a:rPr>
              <a:t>Bird                  521</a:t>
            </a:r>
            <a:endParaRPr sz="1650">
              <a:solidFill>
                <a:srgbClr val="616161"/>
              </a:solidFill>
              <a:highlight>
                <a:srgbClr val="FDF6E3"/>
              </a:highlight>
              <a:latin typeface="Consolas"/>
              <a:ea typeface="Consolas"/>
              <a:cs typeface="Consolas"/>
              <a:sym typeface="Consolas"/>
            </a:endParaRPr>
          </a:p>
          <a:p>
            <a:pPr indent="0" lvl="0" marL="0" rtl="0" algn="l">
              <a:spcBef>
                <a:spcPts val="0"/>
              </a:spcBef>
              <a:spcAft>
                <a:spcPts val="0"/>
              </a:spcAft>
              <a:buNone/>
            </a:pPr>
            <a:r>
              <a:rPr lang="en" sz="1650">
                <a:solidFill>
                  <a:srgbClr val="616161"/>
                </a:solidFill>
                <a:highlight>
                  <a:srgbClr val="FDF6E3"/>
                </a:highlight>
                <a:latin typeface="Consolas"/>
                <a:ea typeface="Consolas"/>
                <a:cs typeface="Consolas"/>
                <a:sym typeface="Consolas"/>
              </a:rPr>
              <a:t>Nonvascular Plant     333</a:t>
            </a:r>
            <a:endParaRPr sz="1650">
              <a:solidFill>
                <a:srgbClr val="616161"/>
              </a:solidFill>
              <a:highlight>
                <a:srgbClr val="FDF6E3"/>
              </a:highlight>
              <a:latin typeface="Consolas"/>
              <a:ea typeface="Consolas"/>
              <a:cs typeface="Consolas"/>
              <a:sym typeface="Consolas"/>
            </a:endParaRPr>
          </a:p>
          <a:p>
            <a:pPr indent="0" lvl="0" marL="0" rtl="0" algn="l">
              <a:spcBef>
                <a:spcPts val="0"/>
              </a:spcBef>
              <a:spcAft>
                <a:spcPts val="0"/>
              </a:spcAft>
              <a:buNone/>
            </a:pPr>
            <a:r>
              <a:rPr lang="en" sz="1650">
                <a:solidFill>
                  <a:srgbClr val="616161"/>
                </a:solidFill>
                <a:highlight>
                  <a:srgbClr val="FDF6E3"/>
                </a:highlight>
                <a:latin typeface="Consolas"/>
                <a:ea typeface="Consolas"/>
                <a:cs typeface="Consolas"/>
                <a:sym typeface="Consolas"/>
              </a:rPr>
              <a:t>Mammal                214</a:t>
            </a:r>
            <a:endParaRPr sz="1650">
              <a:solidFill>
                <a:srgbClr val="616161"/>
              </a:solidFill>
              <a:highlight>
                <a:srgbClr val="FDF6E3"/>
              </a:highlight>
              <a:latin typeface="Consolas"/>
              <a:ea typeface="Consolas"/>
              <a:cs typeface="Consolas"/>
              <a:sym typeface="Consolas"/>
            </a:endParaRPr>
          </a:p>
          <a:p>
            <a:pPr indent="0" lvl="0" marL="0" rtl="0" algn="l">
              <a:spcBef>
                <a:spcPts val="0"/>
              </a:spcBef>
              <a:spcAft>
                <a:spcPts val="0"/>
              </a:spcAft>
              <a:buNone/>
            </a:pPr>
            <a:r>
              <a:rPr lang="en" sz="1650">
                <a:solidFill>
                  <a:srgbClr val="616161"/>
                </a:solidFill>
                <a:highlight>
                  <a:srgbClr val="FDF6E3"/>
                </a:highlight>
                <a:latin typeface="Consolas"/>
                <a:ea typeface="Consolas"/>
                <a:cs typeface="Consolas"/>
                <a:sym typeface="Consolas"/>
              </a:rPr>
              <a:t>Fish                  127</a:t>
            </a:r>
            <a:endParaRPr sz="1650">
              <a:solidFill>
                <a:srgbClr val="616161"/>
              </a:solidFill>
              <a:highlight>
                <a:srgbClr val="FDF6E3"/>
              </a:highlight>
              <a:latin typeface="Consolas"/>
              <a:ea typeface="Consolas"/>
              <a:cs typeface="Consolas"/>
              <a:sym typeface="Consolas"/>
            </a:endParaRPr>
          </a:p>
          <a:p>
            <a:pPr indent="0" lvl="0" marL="0" rtl="0" algn="l">
              <a:spcBef>
                <a:spcPts val="0"/>
              </a:spcBef>
              <a:spcAft>
                <a:spcPts val="0"/>
              </a:spcAft>
              <a:buNone/>
            </a:pPr>
            <a:r>
              <a:rPr lang="en" sz="1650">
                <a:solidFill>
                  <a:srgbClr val="616161"/>
                </a:solidFill>
                <a:highlight>
                  <a:srgbClr val="FDF6E3"/>
                </a:highlight>
                <a:latin typeface="Consolas"/>
                <a:ea typeface="Consolas"/>
                <a:cs typeface="Consolas"/>
                <a:sym typeface="Consolas"/>
              </a:rPr>
              <a:t>Amphibian              80</a:t>
            </a:r>
            <a:endParaRPr sz="1650">
              <a:solidFill>
                <a:srgbClr val="616161"/>
              </a:solidFill>
              <a:highlight>
                <a:srgbClr val="FDF6E3"/>
              </a:highlight>
              <a:latin typeface="Consolas"/>
              <a:ea typeface="Consolas"/>
              <a:cs typeface="Consolas"/>
              <a:sym typeface="Consolas"/>
            </a:endParaRPr>
          </a:p>
          <a:p>
            <a:pPr indent="0" lvl="0" marL="0" rtl="0" algn="l">
              <a:spcBef>
                <a:spcPts val="0"/>
              </a:spcBef>
              <a:spcAft>
                <a:spcPts val="0"/>
              </a:spcAft>
              <a:buNone/>
            </a:pPr>
            <a:r>
              <a:rPr lang="en" sz="1650">
                <a:solidFill>
                  <a:srgbClr val="616161"/>
                </a:solidFill>
                <a:highlight>
                  <a:srgbClr val="FDF6E3"/>
                </a:highlight>
                <a:latin typeface="Consolas"/>
                <a:ea typeface="Consolas"/>
                <a:cs typeface="Consolas"/>
                <a:sym typeface="Consolas"/>
              </a:rPr>
              <a:t>Reptile                79</a:t>
            </a:r>
            <a:endParaRPr sz="20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Observations Dataset</a:t>
            </a:r>
            <a:endParaRPr/>
          </a:p>
        </p:txBody>
      </p:sp>
      <p:sp>
        <p:nvSpPr>
          <p:cNvPr id="120" name="Google Shape;120;p2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 contains a total of 3,314,739 observations of 5,541 unique species across 4 unique parks.</a:t>
            </a:r>
            <a:endParaRPr/>
          </a:p>
          <a:p>
            <a:pPr indent="0" lvl="0" marL="0" rtl="0" algn="l">
              <a:spcBef>
                <a:spcPts val="1200"/>
              </a:spcBef>
              <a:spcAft>
                <a:spcPts val="0"/>
              </a:spcAft>
              <a:buNone/>
            </a:pPr>
            <a:r>
              <a:rPr lang="en"/>
              <a:t>The most observed species was </a:t>
            </a:r>
            <a:r>
              <a:rPr b="1" lang="en"/>
              <a:t>Stretopelia decaocto </a:t>
            </a:r>
            <a:r>
              <a:rPr lang="en"/>
              <a:t>with a count of</a:t>
            </a:r>
            <a:r>
              <a:rPr b="1" lang="en"/>
              <a:t> 1,782 </a:t>
            </a:r>
            <a:r>
              <a:rPr lang="en"/>
              <a:t>observations during the 7 days.</a:t>
            </a:r>
            <a:endParaRPr/>
          </a:p>
          <a:p>
            <a:pPr indent="0" lvl="0" marL="0" rtl="0" algn="l">
              <a:spcBef>
                <a:spcPts val="1200"/>
              </a:spcBef>
              <a:spcAft>
                <a:spcPts val="1200"/>
              </a:spcAft>
              <a:buNone/>
            </a:pPr>
            <a:r>
              <a:rPr lang="en"/>
              <a:t>The most observations were made in the </a:t>
            </a:r>
            <a:r>
              <a:rPr b="1" lang="en"/>
              <a:t>Great Smoky Mountains National Park</a:t>
            </a: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Analysis</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